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8"/>
    <p:restoredTop sz="94712"/>
  </p:normalViewPr>
  <p:slideViewPr>
    <p:cSldViewPr snapToGrid="0" snapToObjects="1">
      <p:cViewPr varScale="1">
        <p:scale>
          <a:sx n="107" d="100"/>
          <a:sy n="107" d="100"/>
        </p:scale>
        <p:origin x="1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3BEFC-5D6A-584E-BC28-3D624BB71A9D}" type="datetimeFigureOut">
              <a:rPr lang="en-US" smtClean="0"/>
              <a:t>1/5/18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F44B73-67F5-9C46-BBE5-84DC1D0144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487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Representative images of larvae</a:t>
            </a:r>
            <a:r>
              <a:rPr lang="en-US" baseline="0" dirty="0" smtClean="0"/>
              <a:t> scored as runx1 high or runx1 low.  Raw numbers for each of 5 biological </a:t>
            </a:r>
            <a:r>
              <a:rPr lang="en-US" baseline="0" smtClean="0"/>
              <a:t>replicates performed </a:t>
            </a:r>
            <a:r>
              <a:rPr lang="en-US" baseline="0" dirty="0" smtClean="0"/>
              <a:t>from separate crosses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2ACAB0-07D4-E448-A949-E0ABD4E4D5B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711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2E5B-7207-9B41-AB02-2226962A67C0}" type="datetimeFigureOut">
              <a:rPr lang="en-US" smtClean="0"/>
              <a:t>1/5/18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D0808-2716-1A4D-8C76-6C380CE08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569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2E5B-7207-9B41-AB02-2226962A67C0}" type="datetimeFigureOut">
              <a:rPr lang="en-US" smtClean="0"/>
              <a:t>1/5/18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D0808-2716-1A4D-8C76-6C380CE08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455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2E5B-7207-9B41-AB02-2226962A67C0}" type="datetimeFigureOut">
              <a:rPr lang="en-US" smtClean="0"/>
              <a:t>1/5/18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D0808-2716-1A4D-8C76-6C380CE08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780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2E5B-7207-9B41-AB02-2226962A67C0}" type="datetimeFigureOut">
              <a:rPr lang="en-US" smtClean="0"/>
              <a:t>1/5/18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D0808-2716-1A4D-8C76-6C380CE08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9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2E5B-7207-9B41-AB02-2226962A67C0}" type="datetimeFigureOut">
              <a:rPr lang="en-US" smtClean="0"/>
              <a:t>1/5/18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D0808-2716-1A4D-8C76-6C380CE08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540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2E5B-7207-9B41-AB02-2226962A67C0}" type="datetimeFigureOut">
              <a:rPr lang="en-US" smtClean="0"/>
              <a:t>1/5/18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D0808-2716-1A4D-8C76-6C380CE08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430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2E5B-7207-9B41-AB02-2226962A67C0}" type="datetimeFigureOut">
              <a:rPr lang="en-US" smtClean="0"/>
              <a:t>1/5/18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D0808-2716-1A4D-8C76-6C380CE08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864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2E5B-7207-9B41-AB02-2226962A67C0}" type="datetimeFigureOut">
              <a:rPr lang="en-US" smtClean="0"/>
              <a:t>1/5/18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D0808-2716-1A4D-8C76-6C380CE08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433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2E5B-7207-9B41-AB02-2226962A67C0}" type="datetimeFigureOut">
              <a:rPr lang="en-US" smtClean="0"/>
              <a:t>1/5/18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D0808-2716-1A4D-8C76-6C380CE08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10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2E5B-7207-9B41-AB02-2226962A67C0}" type="datetimeFigureOut">
              <a:rPr lang="en-US" smtClean="0"/>
              <a:t>1/5/18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D0808-2716-1A4D-8C76-6C380CE08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913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2E5B-7207-9B41-AB02-2226962A67C0}" type="datetimeFigureOut">
              <a:rPr lang="en-US" smtClean="0"/>
              <a:t>1/5/18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D0808-2716-1A4D-8C76-6C380CE08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561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A2E5B-7207-9B41-AB02-2226962A67C0}" type="datetimeFigureOut">
              <a:rPr lang="en-US" smtClean="0"/>
              <a:t>1/5/18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D0808-2716-1A4D-8C76-6C380CE08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893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48279" y="2842053"/>
          <a:ext cx="11923035" cy="37628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1980"/>
                <a:gridCol w="475193"/>
                <a:gridCol w="597548"/>
                <a:gridCol w="597548"/>
                <a:gridCol w="597548"/>
                <a:gridCol w="597548"/>
                <a:gridCol w="597548"/>
                <a:gridCol w="597548"/>
                <a:gridCol w="597548"/>
                <a:gridCol w="597548"/>
                <a:gridCol w="571099"/>
                <a:gridCol w="623995"/>
                <a:gridCol w="597548"/>
                <a:gridCol w="597548"/>
                <a:gridCol w="597548"/>
                <a:gridCol w="597548"/>
                <a:gridCol w="597548"/>
                <a:gridCol w="597548"/>
                <a:gridCol w="597548"/>
                <a:gridCol w="597548"/>
              </a:tblGrid>
              <a:tr h="24808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sk-SK" sz="800" u="none" strike="noStrike" dirty="0">
                          <a:effectLst/>
                        </a:rPr>
                        <a:t> </a:t>
                      </a:r>
                      <a:endParaRPr lang="sk-SK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b"/>
                      <a:r>
                        <a:rPr lang="sk-SK" sz="800" u="none" strike="noStrike" dirty="0">
                          <a:effectLst/>
                        </a:rPr>
                        <a:t> </a:t>
                      </a:r>
                      <a:endParaRPr lang="sk-SK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sk-SK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siblings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tet2/3 double mutants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084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total embryos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b"/>
                      <a:r>
                        <a:rPr lang="en-US" sz="1000" u="none" strike="noStrike" dirty="0" err="1">
                          <a:effectLst/>
                        </a:rPr>
                        <a:t>uninjected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sk-SK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wt-tet1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sk-SK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OGT mutant tet1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sk-SK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b"/>
                      <a:r>
                        <a:rPr lang="en-US" sz="1000" u="none" strike="noStrike" dirty="0" err="1">
                          <a:effectLst/>
                        </a:rPr>
                        <a:t>uninjected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sk-SK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wt-tet1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sk-SK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OGT mutant tet1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sk-SK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78592">
                <a:tc vMerge="1">
                  <a:txBody>
                    <a:bodyPr/>
                    <a:lstStyle/>
                    <a:p>
                      <a:pPr algn="ctr" fontAlgn="b"/>
                      <a:endParaRPr lang="sk-SK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total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runx1 high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% high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total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runx1 high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% high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total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runx1 high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% high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total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runx1 high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% high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total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runx1 high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% high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total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runx1 high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% high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468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Experiment 1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 dirty="0">
                          <a:effectLst/>
                        </a:rPr>
                        <a:t>117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 dirty="0">
                          <a:effectLst/>
                        </a:rPr>
                        <a:t>29</a:t>
                      </a:r>
                      <a:endParaRPr lang="is-I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>
                          <a:effectLst/>
                        </a:rPr>
                        <a:t>27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93%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>
                          <a:effectLst/>
                        </a:rPr>
                        <a:t>28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>
                          <a:effectLst/>
                        </a:rPr>
                        <a:t>26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93%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>
                          <a:effectLst/>
                        </a:rPr>
                        <a:t>28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 dirty="0">
                          <a:effectLst/>
                        </a:rPr>
                        <a:t>25</a:t>
                      </a:r>
                      <a:endParaRPr lang="is-I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89%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17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29%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67%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33%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468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Experiment 2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 dirty="0">
                          <a:effectLst/>
                        </a:rPr>
                        <a:t>207</a:t>
                      </a:r>
                      <a:endParaRPr lang="is-I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000" u="none" strike="noStrike" dirty="0">
                          <a:effectLst/>
                        </a:rPr>
                        <a:t>39</a:t>
                      </a:r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38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97%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57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98%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56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53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95%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>
                          <a:effectLst/>
                        </a:rPr>
                        <a:t>22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18%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53%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33%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468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Experiment 3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155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000" u="none" strike="noStrike">
                          <a:effectLst/>
                        </a:rPr>
                        <a:t>18</a:t>
                      </a:r>
                      <a:endParaRPr lang="fi-FI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16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89%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54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50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93%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53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49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92%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40%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50%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>
                          <a:effectLst/>
                        </a:rPr>
                        <a:t>12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33%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468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Experiment 4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>
                          <a:effectLst/>
                        </a:rPr>
                        <a:t>105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>
                          <a:effectLst/>
                        </a:rPr>
                        <a:t>20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>
                          <a:effectLst/>
                        </a:rPr>
                        <a:t>20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100%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>
                          <a:effectLst/>
                        </a:rPr>
                        <a:t>22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 dirty="0">
                          <a:effectLst/>
                        </a:rPr>
                        <a:t>21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95%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35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 dirty="0">
                          <a:effectLst/>
                        </a:rPr>
                        <a:t>32</a:t>
                      </a:r>
                      <a:endParaRPr lang="is-I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91%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>
                          <a:effectLst/>
                        </a:rPr>
                        <a:t>2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33%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67%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31%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468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Experiment 5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>
                          <a:effectLst/>
                        </a:rPr>
                        <a:t>119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>
                          <a:effectLst/>
                        </a:rPr>
                        <a:t>26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>
                          <a:effectLst/>
                        </a:rPr>
                        <a:t>25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96%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>
                          <a:effectLst/>
                        </a:rPr>
                        <a:t>24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>
                          <a:effectLst/>
                        </a:rPr>
                        <a:t>24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100%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31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 dirty="0">
                          <a:effectLst/>
                        </a:rPr>
                        <a:t>29</a:t>
                      </a:r>
                      <a:endParaRPr lang="is-I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94%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 dirty="0">
                          <a:effectLst/>
                        </a:rPr>
                        <a:t>20</a:t>
                      </a:r>
                      <a:endParaRPr lang="is-I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30%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75%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14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57%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468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combined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703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>
                          <a:effectLst/>
                        </a:rPr>
                        <a:t>132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00" u="none" strike="noStrike" dirty="0">
                          <a:effectLst/>
                        </a:rPr>
                        <a:t>126</a:t>
                      </a:r>
                      <a:endParaRPr lang="tr-TR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95%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000" u="none" strike="noStrike" dirty="0">
                          <a:effectLst/>
                        </a:rPr>
                        <a:t>186</a:t>
                      </a:r>
                      <a:endParaRPr lang="fi-FI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>
                          <a:effectLst/>
                        </a:rPr>
                        <a:t>178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96%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>
                          <a:effectLst/>
                        </a:rPr>
                        <a:t>203</a:t>
                      </a:r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000" u="none" strike="noStrike">
                          <a:effectLst/>
                        </a:rPr>
                        <a:t>188</a:t>
                      </a:r>
                      <a:endParaRPr lang="fi-FI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93%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75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 dirty="0">
                          <a:effectLst/>
                        </a:rPr>
                        <a:t>21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28%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41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 dirty="0">
                          <a:effectLst/>
                        </a:rPr>
                        <a:t>24</a:t>
                      </a:r>
                      <a:endParaRPr lang="is-I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59%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 dirty="0">
                          <a:effectLst/>
                        </a:rPr>
                        <a:t>66</a:t>
                      </a:r>
                      <a:endParaRPr lang="is-I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u="none" strike="noStrike" dirty="0">
                          <a:effectLst/>
                        </a:rPr>
                        <a:t>25</a:t>
                      </a:r>
                      <a:endParaRPr lang="is-I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38%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468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Average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95%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96%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92%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30%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62%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38%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468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standard error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2%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1.50%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1%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>
                          <a:effectLst/>
                        </a:rPr>
                        <a:t>3.50%</a:t>
                      </a:r>
                      <a:endParaRPr lang="mr-IN" sz="10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4.70%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u="none" strike="noStrike" dirty="0">
                          <a:effectLst/>
                        </a:rPr>
                        <a:t> </a:t>
                      </a:r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000" u="none" strike="noStrike" dirty="0">
                          <a:effectLst/>
                        </a:rPr>
                        <a:t>4.90%</a:t>
                      </a:r>
                      <a:endParaRPr lang="mr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044" marR="4044" marT="4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0912" t="28828" r="6948" b="18739"/>
          <a:stretch/>
        </p:blipFill>
        <p:spPr>
          <a:xfrm>
            <a:off x="4156932" y="741280"/>
            <a:ext cx="2907748" cy="18275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1792" t="17837" r="6054" b="29730"/>
          <a:stretch/>
        </p:blipFill>
        <p:spPr>
          <a:xfrm>
            <a:off x="819769" y="727545"/>
            <a:ext cx="2907747" cy="1827548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148279" y="5572897"/>
            <a:ext cx="1192303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689392" y="385683"/>
            <a:ext cx="1226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runx1 high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53377" y="399438"/>
            <a:ext cx="1114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runx1 low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7170742" y="173547"/>
            <a:ext cx="50212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Supplementary File 3: Analysis of zebrafish larvae</a:t>
            </a:r>
            <a:endParaRPr lang="en-US" dirty="0" smtClean="0"/>
          </a:p>
          <a:p>
            <a:r>
              <a:rPr lang="en-US" dirty="0" smtClean="0"/>
              <a:t>A) Representative images of larvae with high and low </a:t>
            </a:r>
            <a:r>
              <a:rPr lang="en-US" i="1" dirty="0" smtClean="0"/>
              <a:t>runx1</a:t>
            </a:r>
            <a:r>
              <a:rPr lang="en-US" dirty="0" smtClean="0"/>
              <a:t> expression. B) Embryo numbers and scoring for all 5 biological replicates.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8279" y="2456450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B</a:t>
            </a:r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44271" y="358213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A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695210" y="2559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4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288</Words>
  <Application>Microsoft Macintosh PowerPoint</Application>
  <PresentationFormat>Widescreen</PresentationFormat>
  <Paragraphs>211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Calibri Light</vt:lpstr>
      <vt:lpstr>Mangal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Joel Hrit</dc:creator>
  <cp:lastModifiedBy>Joel Hrit</cp:lastModifiedBy>
  <cp:revision>3</cp:revision>
  <dcterms:created xsi:type="dcterms:W3CDTF">2018-01-05T00:22:15Z</dcterms:created>
  <dcterms:modified xsi:type="dcterms:W3CDTF">2018-01-05T18:13:52Z</dcterms:modified>
</cp:coreProperties>
</file>